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718" r:id="rId1"/>
  </p:sldMasterIdLst>
  <p:notesMasterIdLst>
    <p:notesMasterId r:id="rId18"/>
  </p:notesMasterIdLst>
  <p:handoutMasterIdLst>
    <p:handoutMasterId r:id="rId19"/>
  </p:handoutMasterIdLst>
  <p:sldIdLst>
    <p:sldId id="392" r:id="rId2"/>
    <p:sldId id="393" r:id="rId3"/>
    <p:sldId id="335" r:id="rId4"/>
    <p:sldId id="385" r:id="rId5"/>
    <p:sldId id="337" r:id="rId6"/>
    <p:sldId id="388" r:id="rId7"/>
    <p:sldId id="389" r:id="rId8"/>
    <p:sldId id="390" r:id="rId9"/>
    <p:sldId id="387" r:id="rId10"/>
    <p:sldId id="391" r:id="rId11"/>
    <p:sldId id="294" r:id="rId12"/>
    <p:sldId id="394" r:id="rId13"/>
    <p:sldId id="395" r:id="rId14"/>
    <p:sldId id="396" r:id="rId15"/>
    <p:sldId id="397" r:id="rId16"/>
    <p:sldId id="398" r:id="rId17"/>
  </p:sldIdLst>
  <p:sldSz cx="9144000" cy="6858000" type="screen4x3"/>
  <p:notesSz cx="7315200" cy="96012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DA110A-A69E-4F87-9628-84E653C3E940}">
  <a:tblStyle styleId="{90DA110A-A69E-4F87-9628-84E653C3E940}" styleName="Table_0"/>
  <a:tblStyle styleId="{0ED98610-FA9B-4163-80F7-5CE9AC2800E2}" styleName="Table_1"/>
  <a:tblStyle styleId="{69457DA9-6A76-4964-BC77-4C8372D1463B}" styleName="Table_2"/>
  <a:tblStyle styleId="{60DA0064-7E02-4BBD-9DC1-93DF34A89E2D}" styleName="Table_3"/>
  <a:tblStyle styleId="{2B366A4D-EF28-435B-A0AB-62789F29A461}" styleName="Table_4"/>
  <a:tblStyle styleId="{F3978626-01D5-4E47-AEFD-210B3A9D8C8C}" styleName="Table_5"/>
  <a:tblStyle styleId="{D3B1E4FA-536F-4F21-83DC-C4EADEDADDEB}" styleName="Table_6"/>
  <a:tblStyle styleId="{CB2B60DA-F903-44CA-9190-9D97ACAF8BA9}" styleName="Table_7"/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3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C7D07-9898-4D2D-B967-1912BD300047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19B0D-6001-4B90-932D-EA8D49AEC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97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764" cy="4803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4142748" y="0"/>
            <a:ext cx="3170763" cy="4803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19137"/>
            <a:ext cx="4802188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32364" y="4561226"/>
            <a:ext cx="5852159" cy="43202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6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36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36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36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36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119172"/>
            <a:ext cx="3170764" cy="4803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4142748" y="9119172"/>
            <a:ext cx="3170763" cy="4803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08235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2188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732364" y="4561226"/>
            <a:ext cx="5852159" cy="4320212"/>
          </a:xfrm>
          <a:prstGeom prst="rect">
            <a:avLst/>
          </a:prstGeom>
          <a:noFill/>
          <a:ln>
            <a:noFill/>
          </a:ln>
        </p:spPr>
        <p:txBody>
          <a:bodyPr lIns="96800" tIns="48400" rIns="96800" bIns="484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an ICAN Student Success Center closer to your community, we encourage you to take advantage of our full services. Call to setup a one-on-one advising session. Myself or one of my team members will be happy to sit down and go over a more individualized plan for your future. And these advising sessions are free.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xfrm>
            <a:off x="4142748" y="9119172"/>
            <a:ext cx="3170763" cy="480388"/>
          </a:xfrm>
          <a:prstGeom prst="rect">
            <a:avLst/>
          </a:prstGeom>
          <a:noFill/>
          <a:ln>
            <a:noFill/>
          </a:ln>
        </p:spPr>
        <p:txBody>
          <a:bodyPr lIns="96800" tIns="48400" rIns="96800" bIns="48400" anchor="b" anchorCtr="0">
            <a:noAutofit/>
          </a:bodyPr>
          <a:lstStyle/>
          <a:p>
            <a:pPr>
              <a:buSzPct val="25000"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9350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>
            <a:spLocks noGrp="1"/>
          </p:cNvSpPr>
          <p:nvPr>
            <p:ph type="sldNum" idx="12"/>
          </p:nvPr>
        </p:nvSpPr>
        <p:spPr>
          <a:xfrm>
            <a:off x="4142748" y="9119172"/>
            <a:ext cx="3170763" cy="480388"/>
          </a:xfrm>
          <a:prstGeom prst="rect">
            <a:avLst/>
          </a:prstGeom>
          <a:noFill/>
          <a:ln>
            <a:noFill/>
          </a:ln>
        </p:spPr>
        <p:txBody>
          <a:bodyPr lIns="96800" tIns="48400" rIns="96800" bIns="484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534" name="Shape 534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2188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5" name="Shape 535"/>
          <p:cNvSpPr txBox="1">
            <a:spLocks noGrp="1"/>
          </p:cNvSpPr>
          <p:nvPr>
            <p:ph type="body" idx="1"/>
          </p:nvPr>
        </p:nvSpPr>
        <p:spPr>
          <a:xfrm>
            <a:off x="732364" y="4561226"/>
            <a:ext cx="5852159" cy="4320212"/>
          </a:xfrm>
          <a:prstGeom prst="rect">
            <a:avLst/>
          </a:prstGeom>
          <a:noFill/>
          <a:ln>
            <a:noFill/>
          </a:ln>
        </p:spPr>
        <p:txBody>
          <a:bodyPr lIns="96800" tIns="48400" rIns="96800" bIns="484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different options after high school and briefly what it takes to enter those areas.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Workforce – competent skills in communications, maybe math and science as well – people skills, interview skills.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Training program – varies – competent skills in communications, maybe math and science as well.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Apprenticeship – competence and basic skills 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Military – pass entrance exams – healthy and fit – boot camp</a:t>
            </a:r>
          </a:p>
          <a:p>
            <a:pPr marL="0" marR="0" lvl="0" indent="0" algn="l" rtl="0">
              <a:spcBef>
                <a:spcPts val="390"/>
              </a:spcBef>
              <a:spcAft>
                <a:spcPts val="0"/>
              </a:spcAft>
              <a:buSzPct val="25000"/>
              <a:buNone/>
            </a:pPr>
            <a:r>
              <a:rPr lang="en-US" sz="1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College – course planning, testing and admission process along with financial aid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7101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2188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732364" y="4561226"/>
            <a:ext cx="5852159" cy="4320212"/>
          </a:xfrm>
          <a:prstGeom prst="rect">
            <a:avLst/>
          </a:prstGeom>
          <a:noFill/>
          <a:ln>
            <a:noFill/>
          </a:ln>
        </p:spPr>
        <p:txBody>
          <a:bodyPr lIns="96800" tIns="48400" rIns="96800" bIns="484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an ICAN Student Success Center closer to your community, we encourage you to take advantage of our full services. Call to setup a one-on-one advising session. Myself or one of my team members will be happy to sit down and go over a more individualized plan for your future. And these advising sessions are free.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xfrm>
            <a:off x="4142748" y="9119172"/>
            <a:ext cx="3170763" cy="480388"/>
          </a:xfrm>
          <a:prstGeom prst="rect">
            <a:avLst/>
          </a:prstGeom>
          <a:noFill/>
          <a:ln>
            <a:noFill/>
          </a:ln>
        </p:spPr>
        <p:txBody>
          <a:bodyPr lIns="96800" tIns="48400" rIns="96800" bIns="484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7837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2188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732364" y="4561226"/>
            <a:ext cx="5852159" cy="4320212"/>
          </a:xfrm>
          <a:prstGeom prst="rect">
            <a:avLst/>
          </a:prstGeom>
          <a:noFill/>
          <a:ln>
            <a:noFill/>
          </a:ln>
        </p:spPr>
        <p:txBody>
          <a:bodyPr lIns="96800" tIns="48400" rIns="96800" bIns="484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an ICAN Student Success Center closer to your community, we encourage you to take advantage of our full services. Call to setup a one-on-one advising session. Myself or one of my team members will be happy to sit down and go over a more individualized plan for your future. And these advising sessions are free.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xfrm>
            <a:off x="4142748" y="9119172"/>
            <a:ext cx="3170763" cy="480388"/>
          </a:xfrm>
          <a:prstGeom prst="rect">
            <a:avLst/>
          </a:prstGeom>
          <a:noFill/>
          <a:ln>
            <a:noFill/>
          </a:ln>
        </p:spPr>
        <p:txBody>
          <a:bodyPr lIns="96800" tIns="48400" rIns="96800" bIns="484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7837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2188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732364" y="4561226"/>
            <a:ext cx="5852159" cy="4320212"/>
          </a:xfrm>
          <a:prstGeom prst="rect">
            <a:avLst/>
          </a:prstGeom>
          <a:noFill/>
          <a:ln>
            <a:noFill/>
          </a:ln>
        </p:spPr>
        <p:txBody>
          <a:bodyPr lIns="96800" tIns="48400" rIns="96800" bIns="484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1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xfrm>
            <a:off x="4142748" y="9119172"/>
            <a:ext cx="3170763" cy="480388"/>
          </a:xfrm>
          <a:prstGeom prst="rect">
            <a:avLst/>
          </a:prstGeom>
          <a:noFill/>
          <a:ln>
            <a:noFill/>
          </a:ln>
        </p:spPr>
        <p:txBody>
          <a:bodyPr lIns="96800" tIns="48400" rIns="96800" bIns="484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1773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2188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</a:t>
            </a:r>
            <a:r>
              <a:rPr lang="en-US" baseline="0" dirty="0" smtClean="0"/>
              <a:t>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487B17-0E12-4871-BB0F-58FDCBC5302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35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2188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</a:t>
            </a:r>
            <a:r>
              <a:rPr lang="en-US" baseline="0" dirty="0" smtClean="0"/>
              <a:t>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487B17-0E12-4871-BB0F-58FDCBC5302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35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2188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</a:t>
            </a:r>
            <a:r>
              <a:rPr lang="en-US" baseline="0" dirty="0" smtClean="0"/>
              <a:t>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487B17-0E12-4871-BB0F-58FDCBC5302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35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2188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</a:t>
            </a:r>
            <a:r>
              <a:rPr lang="en-US" baseline="0" dirty="0" smtClean="0"/>
              <a:t>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487B17-0E12-4871-BB0F-58FDCBC5302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35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2188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</a:t>
            </a:r>
            <a:r>
              <a:rPr lang="en-US" baseline="0" dirty="0" smtClean="0"/>
              <a:t>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487B17-0E12-4871-BB0F-58FDCBC5302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35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A5647-4C36-4EFF-9461-321BE0276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7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0DBEB-F34C-489B-A01E-A8D542797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3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2675"/>
            <a:ext cx="2057400" cy="4784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2675"/>
            <a:ext cx="6019800" cy="4784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5CFF1-92B2-4ED4-B872-1A581AD29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52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082675"/>
            <a:ext cx="8229600" cy="4784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09438-FA23-4C8F-998C-6B8272869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11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408238"/>
            <a:ext cx="4038600" cy="345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08238"/>
            <a:ext cx="4038600" cy="345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14232-51AA-43C8-9D7C-90C714EAF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02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2408238"/>
            <a:ext cx="4038600" cy="34591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408238"/>
            <a:ext cx="4038600" cy="345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3AA4F-C8B3-401B-B802-E839AC95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0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120AD-71CD-4157-A58B-423CB641A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2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864C2-7CA3-4889-B5DC-A1971BDAC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5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08238"/>
            <a:ext cx="4038600" cy="3459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08238"/>
            <a:ext cx="4038600" cy="3459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64D9-4467-48F2-9667-90496E9ED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8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3AE46-15C5-4180-93AB-E2280B794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5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F9BDC-F350-45A1-A20F-F3AF7F0A8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FF013-74D0-4D44-92D5-8A71E6B34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2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FF876-78B0-4B9E-9E28-14B662CED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5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9A0B4-354D-458C-BF85-AC0354ACD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8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826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08238"/>
            <a:ext cx="8229600" cy="345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950344-0459-4CD6-941C-2248B8192640}" type="slidenum">
              <a:rPr lang="en-US" kern="1200">
                <a:ea typeface="+mn-ea"/>
                <a:cs typeface="+mn-c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344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4A7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4A7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4A7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4A7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4A7C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4A7C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4A7C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4A7C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4A7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89E59"/>
        </a:buClr>
        <a:buFont typeface="Wingdings 3" pitchFamily="18" charset="2"/>
        <a:buChar char="}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3D88C"/>
        </a:buClr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89E59"/>
        </a:buClr>
        <a:buFont typeface="Courier New" pitchFamily="49" charset="0"/>
        <a:buChar char="-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nsucceed.org/fsai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gov/" TargetMode="External"/><Relationship Id="rId7" Type="http://schemas.openxmlformats.org/officeDocument/2006/relationships/hyperlink" Target="http://www.teach-ats.ed.gov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udentaid.gov/" TargetMode="External"/><Relationship Id="rId5" Type="http://schemas.openxmlformats.org/officeDocument/2006/relationships/hyperlink" Target="http://www.studentloans.gov/" TargetMode="External"/><Relationship Id="rId4" Type="http://schemas.openxmlformats.org/officeDocument/2006/relationships/hyperlink" Target="http://www.nslds.ed.gov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aid.ed.gov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Prior-Prior Year: Financial Aid Changes You Need to Know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Erick Danielson, Iowa College Access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5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799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Earlier FAFSA Filing Date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882588"/>
            <a:ext cx="8116645" cy="3633975"/>
          </a:xfrm>
        </p:spPr>
        <p:txBody>
          <a:bodyPr/>
          <a:lstStyle/>
          <a:p>
            <a:pPr eaLnBrk="1" hangingPunct="1"/>
            <a:r>
              <a:rPr lang="en-US" sz="2200" dirty="0" smtClean="0"/>
              <a:t>President Obama announced on September 14, 2015 – North High School – Des Moines</a:t>
            </a:r>
          </a:p>
          <a:p>
            <a:pPr eaLnBrk="1" hangingPunct="1"/>
            <a:r>
              <a:rPr lang="en-US" sz="2200" dirty="0" smtClean="0"/>
              <a:t>Initiative to allow students and families to apply for financial aid earlier</a:t>
            </a:r>
          </a:p>
          <a:p>
            <a:pPr eaLnBrk="1" hangingPunct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69672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>
            <a:spLocks noGrp="1"/>
          </p:cNvSpPr>
          <p:nvPr>
            <p:ph type="title"/>
          </p:nvPr>
        </p:nvSpPr>
        <p:spPr>
          <a:xfrm>
            <a:off x="457200" y="11953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Earlier FAFSA Filing Date</a:t>
            </a:r>
            <a:endParaRPr lang="en-US" sz="4400" b="0" i="0" u="none" strike="noStrike" cap="none" baseline="0" dirty="0">
              <a:solidFill>
                <a:srgbClr val="174A7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with the 17-18 FAFSA, students can begin filing on Oct. 1, 2016 (Three months earlier than normal)</a:t>
            </a:r>
          </a:p>
          <a:p>
            <a:r>
              <a:rPr lang="en-US" dirty="0" smtClean="0"/>
              <a:t>Instead of Prior Year taxes, will begin using Prior-Prior Year (PPY) 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schools move up their deadlines?</a:t>
            </a:r>
          </a:p>
          <a:p>
            <a:r>
              <a:rPr lang="en-US" dirty="0" smtClean="0"/>
              <a:t>Will it be different for new students compared to returning students?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&amp; University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Setting Tuition &amp; Fees </a:t>
            </a:r>
          </a:p>
          <a:p>
            <a:r>
              <a:rPr lang="en-US" dirty="0" smtClean="0"/>
              <a:t>Software </a:t>
            </a:r>
          </a:p>
          <a:p>
            <a:r>
              <a:rPr lang="en-US" dirty="0" smtClean="0"/>
              <a:t>Funding Levels – Federal &amp;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818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Financial Aid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lots of questions to be answered</a:t>
            </a:r>
          </a:p>
          <a:p>
            <a:r>
              <a:rPr lang="en-US" dirty="0" smtClean="0"/>
              <a:t>Award Letters going out earlier?</a:t>
            </a:r>
          </a:p>
          <a:p>
            <a:r>
              <a:rPr lang="en-US" dirty="0" smtClean="0"/>
              <a:t>Hope is to give families more time in making a decision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498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College Planning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supposed to change</a:t>
            </a:r>
          </a:p>
          <a:p>
            <a:r>
              <a:rPr lang="en-US" dirty="0" smtClean="0"/>
              <a:t>Financial Aid is now to align more with College Planning Process</a:t>
            </a:r>
          </a:p>
          <a:p>
            <a:r>
              <a:rPr lang="en-US" dirty="0" smtClean="0"/>
              <a:t>Not to pressure them to make earlier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693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ICAN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Aug-Oct -  </a:t>
            </a:r>
            <a:r>
              <a:rPr lang="en-US" dirty="0" smtClean="0"/>
              <a:t>Freshman Transition, Career &amp; College Planning and Financial </a:t>
            </a:r>
            <a:r>
              <a:rPr lang="en-US" dirty="0" smtClean="0"/>
              <a:t>Aid Nights</a:t>
            </a:r>
          </a:p>
          <a:p>
            <a:r>
              <a:rPr lang="en-US" dirty="0" smtClean="0"/>
              <a:t>No Presentations from Middle of Nov-Jan</a:t>
            </a:r>
          </a:p>
          <a:p>
            <a:r>
              <a:rPr lang="en-US" dirty="0" smtClean="0"/>
              <a:t>Start back up in </a:t>
            </a:r>
            <a:r>
              <a:rPr lang="en-US" dirty="0" smtClean="0"/>
              <a:t>Feb-May with all our presentations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3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85969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 dirty="0" smtClean="0">
                <a:solidFill>
                  <a:srgbClr val="174A7C"/>
                </a:solidFill>
                <a:latin typeface="Arial"/>
                <a:ea typeface="Arial"/>
                <a:cs typeface="Arial"/>
                <a:sym typeface="Arial"/>
              </a:rPr>
              <a:t>A Change is Coming</a:t>
            </a:r>
            <a:endParaRPr lang="en-US" sz="4400" b="0" i="0" u="none" strike="noStrike" cap="none" baseline="0" dirty="0">
              <a:solidFill>
                <a:srgbClr val="174A7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idx="1"/>
          </p:nvPr>
        </p:nvSpPr>
        <p:spPr>
          <a:xfrm>
            <a:off x="281350" y="2054418"/>
            <a:ext cx="8229600" cy="3771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  <a:buSzPct val="100000"/>
            </a:pPr>
            <a:r>
              <a:rPr lang="en-US" sz="2600" dirty="0" smtClean="0"/>
              <a:t>Lots of talk over the last few years:</a:t>
            </a:r>
          </a:p>
          <a:p>
            <a:pPr lvl="1" indent="-342900">
              <a:spcBef>
                <a:spcPts val="0"/>
              </a:spcBef>
              <a:buSzPct val="100000"/>
            </a:pPr>
            <a:r>
              <a:rPr lang="en-US" sz="2200" dirty="0" smtClean="0"/>
              <a:t>Simplify the  financial aid process</a:t>
            </a:r>
          </a:p>
          <a:p>
            <a:pPr lvl="1" indent="-342900">
              <a:spcBef>
                <a:spcPts val="0"/>
              </a:spcBef>
              <a:buSzPct val="100000"/>
            </a:pPr>
            <a:r>
              <a:rPr lang="en-US" sz="2200" dirty="0" smtClean="0"/>
              <a:t>Simplify the FAFSA</a:t>
            </a:r>
          </a:p>
          <a:p>
            <a:pPr lvl="1" indent="-342900">
              <a:spcBef>
                <a:spcPts val="0"/>
              </a:spcBef>
              <a:buSzPct val="100000"/>
            </a:pPr>
            <a:r>
              <a:rPr lang="en-US" sz="2200" dirty="0" smtClean="0"/>
              <a:t>Eliminate the FAFSA</a:t>
            </a:r>
          </a:p>
          <a:p>
            <a:pPr lvl="1" indent="-342900">
              <a:spcBef>
                <a:spcPts val="0"/>
              </a:spcBef>
              <a:buSzPct val="100000"/>
            </a:pPr>
            <a:r>
              <a:rPr lang="en-US" sz="2200" dirty="0" smtClean="0"/>
              <a:t>Change federal loan programs</a:t>
            </a:r>
          </a:p>
          <a:p>
            <a:pPr lvl="0" indent="-342900">
              <a:spcBef>
                <a:spcPts val="0"/>
              </a:spcBef>
              <a:buSzPct val="100000"/>
            </a:pPr>
            <a:r>
              <a:rPr lang="en-US" sz="2600" dirty="0" smtClean="0"/>
              <a:t>After lots of debate, change is here.</a:t>
            </a:r>
          </a:p>
        </p:txBody>
      </p:sp>
    </p:spTree>
    <p:extLst>
      <p:ext uri="{BB962C8B-B14F-4D97-AF65-F5344CB8AC3E}">
        <p14:creationId xmlns:p14="http://schemas.microsoft.com/office/powerpoint/2010/main" val="361609798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 dirty="0" smtClean="0">
                <a:solidFill>
                  <a:srgbClr val="174A7C"/>
                </a:solidFill>
                <a:latin typeface="Arial"/>
                <a:ea typeface="Arial"/>
                <a:cs typeface="Arial"/>
                <a:sym typeface="Arial"/>
              </a:rPr>
              <a:t>Change</a:t>
            </a:r>
            <a:r>
              <a:rPr lang="en-US" sz="4400" b="0" i="0" u="none" strike="noStrike" cap="none" dirty="0" smtClean="0">
                <a:solidFill>
                  <a:srgbClr val="174A7C"/>
                </a:solidFill>
                <a:latin typeface="Arial"/>
                <a:ea typeface="Arial"/>
                <a:cs typeface="Arial"/>
                <a:sym typeface="Arial"/>
              </a:rPr>
              <a:t> is Here</a:t>
            </a:r>
            <a:endParaRPr lang="en-US" sz="4400" b="0" i="0" u="none" strike="noStrike" cap="none" baseline="0" dirty="0">
              <a:solidFill>
                <a:srgbClr val="174A7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969389"/>
              </p:ext>
            </p:extLst>
          </p:nvPr>
        </p:nvGraphicFramePr>
        <p:xfrm>
          <a:off x="457200" y="2408238"/>
          <a:ext cx="8229600" cy="21234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PIN Numbers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FSA 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FAFSA available Jan.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FAFSA available</a:t>
                      </a:r>
                      <a:r>
                        <a:rPr lang="en-US" baseline="0" dirty="0" smtClean="0"/>
                        <a:t> Oct.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FAFSA</a:t>
                      </a:r>
                      <a:r>
                        <a:rPr lang="en-US" baseline="0" dirty="0" smtClean="0"/>
                        <a:t> Priority Deadlines: Jan 1 – April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Taxes</a:t>
                      </a:r>
                      <a:r>
                        <a:rPr lang="en-US" baseline="0" dirty="0" smtClean="0"/>
                        <a:t> – Use current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Prior-Prior Year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75714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85969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 dirty="0" smtClean="0">
                <a:solidFill>
                  <a:srgbClr val="174A7C"/>
                </a:solidFill>
                <a:latin typeface="Arial"/>
                <a:ea typeface="Arial"/>
                <a:cs typeface="Arial"/>
                <a:sym typeface="Arial"/>
              </a:rPr>
              <a:t>Change</a:t>
            </a:r>
            <a:r>
              <a:rPr lang="en-US" sz="4400" b="0" i="0" u="none" strike="noStrike" cap="none" dirty="0" smtClean="0">
                <a:solidFill>
                  <a:srgbClr val="174A7C"/>
                </a:solidFill>
                <a:latin typeface="Arial"/>
                <a:ea typeface="Arial"/>
                <a:cs typeface="Arial"/>
                <a:sym typeface="Arial"/>
              </a:rPr>
              <a:t> is Here</a:t>
            </a:r>
            <a:endParaRPr lang="en-US" sz="4400" b="0" i="0" u="none" strike="noStrike" cap="none" baseline="0" dirty="0">
              <a:solidFill>
                <a:srgbClr val="174A7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idx="1"/>
          </p:nvPr>
        </p:nvSpPr>
        <p:spPr>
          <a:xfrm>
            <a:off x="281350" y="2054418"/>
            <a:ext cx="8229600" cy="3771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  <a:buSzPct val="100000"/>
            </a:pPr>
            <a:r>
              <a:rPr lang="en-US" sz="2600" dirty="0" smtClean="0"/>
              <a:t>Federal Student Aid ID</a:t>
            </a:r>
          </a:p>
          <a:p>
            <a:pPr lvl="0" indent="-342900">
              <a:spcBef>
                <a:spcPts val="0"/>
              </a:spcBef>
              <a:buSzPct val="100000"/>
            </a:pPr>
            <a:r>
              <a:rPr lang="en-US" sz="2600" dirty="0" smtClean="0"/>
              <a:t>Earlier FAFSA Filing Date</a:t>
            </a:r>
          </a:p>
          <a:p>
            <a:pPr lvl="0" indent="-342900">
              <a:spcBef>
                <a:spcPts val="0"/>
              </a:spcBef>
              <a:buSzPct val="100000"/>
            </a:pPr>
            <a:r>
              <a:rPr lang="en-US" sz="2600" dirty="0" smtClean="0"/>
              <a:t>Priority Deadlines</a:t>
            </a:r>
          </a:p>
          <a:p>
            <a:pPr lvl="0" indent="-342900">
              <a:spcBef>
                <a:spcPts val="0"/>
              </a:spcBef>
              <a:buSzPct val="100000"/>
            </a:pPr>
            <a:r>
              <a:rPr lang="en-US" sz="2600" dirty="0" smtClean="0"/>
              <a:t>College &amp; University planning</a:t>
            </a:r>
          </a:p>
          <a:p>
            <a:pPr lvl="0" indent="-342900">
              <a:spcBef>
                <a:spcPts val="0"/>
              </a:spcBef>
              <a:buSzPct val="100000"/>
            </a:pPr>
            <a:r>
              <a:rPr lang="en-US" sz="2600" dirty="0" smtClean="0"/>
              <a:t>Overall financial aid timeline changes</a:t>
            </a:r>
          </a:p>
          <a:p>
            <a:pPr lvl="0" indent="-342900">
              <a:spcBef>
                <a:spcPts val="0"/>
              </a:spcBef>
              <a:buSzPct val="100000"/>
            </a:pPr>
            <a:r>
              <a:rPr lang="en-US" sz="2600" dirty="0" smtClean="0"/>
              <a:t>Overall college planning timeline changes</a:t>
            </a:r>
          </a:p>
          <a:p>
            <a:pPr lvl="0" indent="-342900">
              <a:spcBef>
                <a:spcPts val="0"/>
              </a:spcBef>
              <a:buSzPct val="100000"/>
            </a:pPr>
            <a:r>
              <a:rPr lang="en-US" sz="2600" dirty="0" smtClean="0"/>
              <a:t>ICAN changes</a:t>
            </a:r>
          </a:p>
        </p:txBody>
      </p:sp>
    </p:spTree>
    <p:extLst>
      <p:ext uri="{BB962C8B-B14F-4D97-AF65-F5344CB8AC3E}">
        <p14:creationId xmlns:p14="http://schemas.microsoft.com/office/powerpoint/2010/main" val="3685747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85969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dirty="0" smtClean="0">
                <a:solidFill>
                  <a:srgbClr val="174A7C"/>
                </a:solidFill>
              </a:rPr>
              <a:t>Goodbye PIN. Hello FSA ID.</a:t>
            </a:r>
            <a:endParaRPr lang="en-US" sz="4400" b="0" i="0" u="none" strike="noStrike" cap="none" baseline="0" dirty="0">
              <a:solidFill>
                <a:srgbClr val="174A7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idx="1"/>
          </p:nvPr>
        </p:nvSpPr>
        <p:spPr>
          <a:xfrm>
            <a:off x="281350" y="2054418"/>
            <a:ext cx="8229600" cy="3771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  <a:buSzPct val="100000"/>
            </a:pPr>
            <a:r>
              <a:rPr lang="en-US" sz="2600" dirty="0" smtClean="0"/>
              <a:t>PIN number – traditional login and signature for FAFSA</a:t>
            </a:r>
          </a:p>
          <a:p>
            <a:pPr lvl="0" indent="-342900">
              <a:spcBef>
                <a:spcPts val="0"/>
              </a:spcBef>
              <a:buSzPct val="100000"/>
            </a:pPr>
            <a:r>
              <a:rPr lang="en-US" sz="2600" dirty="0" smtClean="0"/>
              <a:t>May 2015 – Replaced with FSA ID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3711116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799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Federal Student Aid (FSA) ID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882588"/>
            <a:ext cx="8116645" cy="3633975"/>
          </a:xfrm>
        </p:spPr>
        <p:txBody>
          <a:bodyPr/>
          <a:lstStyle/>
          <a:p>
            <a:pPr eaLnBrk="1" hangingPunct="1"/>
            <a:r>
              <a:rPr lang="en-US" sz="2600" dirty="0" smtClean="0"/>
              <a:t>What is an FSA ID?</a:t>
            </a:r>
          </a:p>
          <a:p>
            <a:pPr lvl="1" eaLnBrk="1" hangingPunct="1"/>
            <a:r>
              <a:rPr lang="en-US" sz="2200" dirty="0" smtClean="0"/>
              <a:t>Username and password</a:t>
            </a:r>
          </a:p>
          <a:p>
            <a:pPr eaLnBrk="1" hangingPunct="1"/>
            <a:r>
              <a:rPr lang="en-US" sz="2600" dirty="0" smtClean="0"/>
              <a:t>How is the FSA ID used?</a:t>
            </a:r>
          </a:p>
          <a:p>
            <a:pPr lvl="1" eaLnBrk="1" hangingPunct="1"/>
            <a:r>
              <a:rPr lang="en-US" sz="2200" dirty="0" smtClean="0"/>
              <a:t>Used to login to certain websites. Also confirms a student/parent’s identity when accessing online financial aid information and electronically signing documents</a:t>
            </a:r>
          </a:p>
          <a:p>
            <a:pPr eaLnBrk="1" hangingPunct="1"/>
            <a:r>
              <a:rPr lang="en-US" sz="2600" dirty="0" smtClean="0"/>
              <a:t>How do students get an FSA ID?</a:t>
            </a:r>
          </a:p>
          <a:p>
            <a:pPr lvl="1" eaLnBrk="1" hangingPunct="1"/>
            <a:r>
              <a:rPr lang="en-US" sz="2200" dirty="0" smtClean="0">
                <a:hlinkClick r:id="rId3"/>
              </a:rPr>
              <a:t>www.ICANsucceed.org/fsaid</a:t>
            </a:r>
            <a:r>
              <a:rPr lang="en-US" sz="2200" dirty="0" smtClean="0"/>
              <a:t> provides steps and guidance</a:t>
            </a:r>
          </a:p>
        </p:txBody>
      </p:sp>
    </p:spTree>
    <p:extLst>
      <p:ext uri="{BB962C8B-B14F-4D97-AF65-F5344CB8AC3E}">
        <p14:creationId xmlns:p14="http://schemas.microsoft.com/office/powerpoint/2010/main" val="424761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799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Federal Student Aid (FSA) ID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882588"/>
            <a:ext cx="8116645" cy="3633975"/>
          </a:xfrm>
        </p:spPr>
        <p:txBody>
          <a:bodyPr/>
          <a:lstStyle/>
          <a:p>
            <a:pPr eaLnBrk="1" hangingPunct="1"/>
            <a:r>
              <a:rPr lang="en-US" sz="2600" dirty="0" smtClean="0"/>
              <a:t>What websites will utilize the FSA ID?</a:t>
            </a:r>
          </a:p>
          <a:p>
            <a:pPr lvl="1" eaLnBrk="1" hangingPunct="1"/>
            <a:r>
              <a:rPr lang="en-US" sz="2200" dirty="0" smtClean="0">
                <a:hlinkClick r:id="rId3"/>
              </a:rPr>
              <a:t>www.FAFSA.gov</a:t>
            </a:r>
            <a:r>
              <a:rPr lang="en-US" sz="2200" dirty="0" smtClean="0"/>
              <a:t> </a:t>
            </a:r>
          </a:p>
          <a:p>
            <a:pPr lvl="1" eaLnBrk="1" hangingPunct="1"/>
            <a:r>
              <a:rPr lang="en-US" sz="2200" dirty="0" smtClean="0"/>
              <a:t>The National Student Loan Data System (NSDLS)</a:t>
            </a:r>
          </a:p>
          <a:p>
            <a:pPr lvl="2" eaLnBrk="1" hangingPunct="1"/>
            <a:r>
              <a:rPr lang="en-US" sz="2200" dirty="0" smtClean="0">
                <a:hlinkClick r:id="rId4"/>
              </a:rPr>
              <a:t>www.nslds.ed.gov</a:t>
            </a:r>
            <a:r>
              <a:rPr lang="en-US" sz="2200" dirty="0" smtClean="0"/>
              <a:t> </a:t>
            </a:r>
          </a:p>
          <a:p>
            <a:pPr lvl="1" eaLnBrk="1" hangingPunct="1"/>
            <a:r>
              <a:rPr lang="en-US" sz="2200" dirty="0" smtClean="0">
                <a:hlinkClick r:id="rId5"/>
              </a:rPr>
              <a:t>www.Studentloans.gov</a:t>
            </a:r>
            <a:r>
              <a:rPr lang="en-US" sz="2200" dirty="0" smtClean="0"/>
              <a:t> </a:t>
            </a:r>
          </a:p>
          <a:p>
            <a:pPr lvl="1" eaLnBrk="1" hangingPunct="1"/>
            <a:r>
              <a:rPr lang="en-US" sz="2200" dirty="0" smtClean="0">
                <a:hlinkClick r:id="rId6"/>
              </a:rPr>
              <a:t>www.StudentAid.gov</a:t>
            </a:r>
            <a:r>
              <a:rPr lang="en-US" sz="2200" dirty="0" smtClean="0"/>
              <a:t> </a:t>
            </a:r>
          </a:p>
          <a:p>
            <a:pPr lvl="1" eaLnBrk="1" hangingPunct="1"/>
            <a:r>
              <a:rPr lang="en-US" sz="2200" dirty="0" smtClean="0"/>
              <a:t>Agreement to Serve (ATS) – </a:t>
            </a:r>
            <a:r>
              <a:rPr lang="en-US" sz="2200" dirty="0" smtClean="0">
                <a:hlinkClick r:id="rId7"/>
              </a:rPr>
              <a:t>www.teach-ats.ed.gov</a:t>
            </a:r>
            <a:r>
              <a:rPr lang="en-US" sz="2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230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799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Federal Student Aid (FSA) ID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882588"/>
            <a:ext cx="8116645" cy="3633975"/>
          </a:xfrm>
        </p:spPr>
        <p:txBody>
          <a:bodyPr/>
          <a:lstStyle/>
          <a:p>
            <a:pPr eaLnBrk="1" hangingPunct="1"/>
            <a:r>
              <a:rPr lang="en-US" sz="2200" dirty="0" smtClean="0"/>
              <a:t>Steps to Create an FSA ID</a:t>
            </a:r>
          </a:p>
          <a:p>
            <a:pPr lvl="1" eaLnBrk="1" hangingPunct="1"/>
            <a:r>
              <a:rPr lang="en-US" sz="1800" dirty="0"/>
              <a:t>Visit </a:t>
            </a:r>
            <a:r>
              <a:rPr lang="en-US" sz="1800" dirty="0">
                <a:hlinkClick r:id="rId3"/>
              </a:rPr>
              <a:t>www.fsaid.ed.gov</a:t>
            </a:r>
            <a:r>
              <a:rPr lang="en-US" sz="1800" dirty="0"/>
              <a:t> </a:t>
            </a:r>
          </a:p>
          <a:p>
            <a:pPr lvl="1" eaLnBrk="1" hangingPunct="1"/>
            <a:r>
              <a:rPr lang="en-US" sz="1800" dirty="0"/>
              <a:t>Create username and password – enter e-mail address</a:t>
            </a:r>
          </a:p>
          <a:p>
            <a:pPr lvl="1" eaLnBrk="1" hangingPunct="1"/>
            <a:r>
              <a:rPr lang="en-US" sz="1800" dirty="0"/>
              <a:t>Enter name, birthdate, Social Security number, contact information</a:t>
            </a:r>
          </a:p>
          <a:p>
            <a:pPr lvl="1" eaLnBrk="1" hangingPunct="1"/>
            <a:r>
              <a:rPr lang="en-US" sz="1800" dirty="0"/>
              <a:t>Select five challenge questions and answers</a:t>
            </a:r>
          </a:p>
          <a:p>
            <a:pPr lvl="1" eaLnBrk="1" hangingPunct="1"/>
            <a:r>
              <a:rPr lang="en-US" sz="1800" dirty="0"/>
              <a:t>If you have PIN number, link the PIN to FSA ID for verification</a:t>
            </a:r>
          </a:p>
          <a:p>
            <a:pPr lvl="1" eaLnBrk="1" hangingPunct="1"/>
            <a:r>
              <a:rPr lang="en-US" sz="1800" dirty="0"/>
              <a:t>Confirm email address using secure code</a:t>
            </a:r>
          </a:p>
          <a:p>
            <a:pPr eaLnBrk="1" hangingPunct="1"/>
            <a:r>
              <a:rPr lang="en-US" sz="2200" dirty="0" smtClean="0"/>
              <a:t>Important Tips</a:t>
            </a:r>
          </a:p>
          <a:p>
            <a:pPr lvl="1" eaLnBrk="1" hangingPunct="1"/>
            <a:r>
              <a:rPr lang="en-US" sz="1800" dirty="0" smtClean="0"/>
              <a:t>Takes about 15 minutes to setup each ID</a:t>
            </a:r>
          </a:p>
          <a:p>
            <a:pPr lvl="1" eaLnBrk="1" hangingPunct="1"/>
            <a:r>
              <a:rPr lang="en-US" sz="1800" dirty="0" smtClean="0"/>
              <a:t>Students and parents need IDs – will need separate email addresses</a:t>
            </a:r>
          </a:p>
          <a:p>
            <a:pPr lvl="1" eaLnBrk="1" hangingPunct="1"/>
            <a:r>
              <a:rPr lang="en-US" sz="1800" dirty="0" smtClean="0"/>
              <a:t>Don’t use school email address</a:t>
            </a:r>
          </a:p>
          <a:p>
            <a:pPr lvl="1" eaLnBrk="1" hangingPunct="1"/>
            <a:r>
              <a:rPr lang="en-US" sz="1800" dirty="0" smtClean="0"/>
              <a:t>Write EVERYTHING down</a:t>
            </a:r>
          </a:p>
        </p:txBody>
      </p:sp>
    </p:spTree>
    <p:extLst>
      <p:ext uri="{BB962C8B-B14F-4D97-AF65-F5344CB8AC3E}">
        <p14:creationId xmlns:p14="http://schemas.microsoft.com/office/powerpoint/2010/main" val="103160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186" y="0"/>
            <a:ext cx="7992932" cy="68793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08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805</Words>
  <Application>Microsoft Office PowerPoint</Application>
  <PresentationFormat>On-screen Show (4:3)</PresentationFormat>
  <Paragraphs>110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2_Default Design</vt:lpstr>
      <vt:lpstr>Prior-Prior Year: Financial Aid Changes You Need to Know </vt:lpstr>
      <vt:lpstr>A Change is Coming</vt:lpstr>
      <vt:lpstr>Change is Here</vt:lpstr>
      <vt:lpstr>Change is Here</vt:lpstr>
      <vt:lpstr>Goodbye PIN. Hello FSA ID.</vt:lpstr>
      <vt:lpstr>Federal Student Aid (FSA) ID </vt:lpstr>
      <vt:lpstr>Federal Student Aid (FSA) ID </vt:lpstr>
      <vt:lpstr>Federal Student Aid (FSA) ID </vt:lpstr>
      <vt:lpstr>PowerPoint Presentation</vt:lpstr>
      <vt:lpstr>Earlier FAFSA Filing Date</vt:lpstr>
      <vt:lpstr>Earlier FAFSA Filing Date</vt:lpstr>
      <vt:lpstr>Priority Deadlines</vt:lpstr>
      <vt:lpstr>College &amp; University Planning</vt:lpstr>
      <vt:lpstr>Overall Financial Aid Timeline</vt:lpstr>
      <vt:lpstr>Overall College Planning Timeline</vt:lpstr>
      <vt:lpstr>ICAN Changes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Brittania Morey</dc:creator>
  <cp:lastModifiedBy>Erick Danielson</cp:lastModifiedBy>
  <cp:revision>36</cp:revision>
  <cp:lastPrinted>2016-01-22T16:02:13Z</cp:lastPrinted>
  <dcterms:modified xsi:type="dcterms:W3CDTF">2016-03-28T19:55:11Z</dcterms:modified>
</cp:coreProperties>
</file>